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y="5143500" cx="9144000"/>
  <p:notesSz cx="6858000" cy="9144000"/>
  <p:embeddedFontLst>
    <p:embeddedFont>
      <p:font typeface="Helvetica Neue"/>
      <p:regular r:id="rId33"/>
      <p:bold r:id="rId34"/>
      <p:italic r:id="rId35"/>
      <p:boldItalic r:id="rId36"/>
    </p:embeddedFont>
    <p:embeddedFont>
      <p:font typeface="Open Sans"/>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font" Target="fonts/OpenSans-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HelveticaNeue-regular.fntdata"/><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HelveticaNeue-italic.fntdata"/><Relationship Id="rId12" Type="http://schemas.openxmlformats.org/officeDocument/2006/relationships/slide" Target="slides/slide8.xml"/><Relationship Id="rId34" Type="http://schemas.openxmlformats.org/officeDocument/2006/relationships/font" Target="fonts/HelveticaNeue-bold.fntdata"/><Relationship Id="rId15" Type="http://schemas.openxmlformats.org/officeDocument/2006/relationships/slide" Target="slides/slide11.xml"/><Relationship Id="rId37" Type="http://schemas.openxmlformats.org/officeDocument/2006/relationships/font" Target="fonts/OpenSans-regular.fntdata"/><Relationship Id="rId14" Type="http://schemas.openxmlformats.org/officeDocument/2006/relationships/slide" Target="slides/slide10.xml"/><Relationship Id="rId36" Type="http://schemas.openxmlformats.org/officeDocument/2006/relationships/font" Target="fonts/HelveticaNeue-boldItalic.fntdata"/><Relationship Id="rId17" Type="http://schemas.openxmlformats.org/officeDocument/2006/relationships/slide" Target="slides/slide13.xml"/><Relationship Id="rId39" Type="http://schemas.openxmlformats.org/officeDocument/2006/relationships/font" Target="fonts/OpenSans-italic.fntdata"/><Relationship Id="rId16" Type="http://schemas.openxmlformats.org/officeDocument/2006/relationships/slide" Target="slides/slide12.xml"/><Relationship Id="rId38" Type="http://schemas.openxmlformats.org/officeDocument/2006/relationships/font" Target="fonts/OpenSans-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b="1" lang="en-GB"/>
              <a:t>Arno</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b="1" lang="en-GB"/>
              <a:t>Quentin</a:t>
            </a:r>
          </a:p>
          <a:p>
            <a:pPr lvl="0">
              <a:spcBef>
                <a:spcPts val="0"/>
              </a:spcBef>
              <a:buNone/>
            </a:pPr>
            <a:r>
              <a:rPr lang="en-GB"/>
              <a:t>Hotjar</a:t>
            </a:r>
          </a:p>
          <a:p>
            <a:pPr lvl="0" rtl="0">
              <a:spcBef>
                <a:spcPts val="0"/>
              </a:spcBef>
              <a:buNone/>
            </a:pPr>
            <a:r>
              <a:rPr lang="en-GB"/>
              <a:t>Frustratie van het </a:t>
            </a:r>
            <a:r>
              <a:rPr b="1" lang="en-GB"/>
              <a:t>extra klikken</a:t>
            </a:r>
            <a:r>
              <a:rPr lang="en-GB"/>
              <a:t> verwijderd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 name="Shape 1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b="1" lang="en-GB"/>
              <a:t>Quentin</a:t>
            </a:r>
          </a:p>
          <a:p>
            <a:pPr lvl="0" rtl="0">
              <a:spcBef>
                <a:spcPts val="0"/>
              </a:spcBef>
              <a:buNone/>
            </a:pPr>
            <a:r>
              <a:rPr lang="en-GB"/>
              <a:t>Economy plus en business staat van deur tot deur, wat impliceert dat Economy dat niet is.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b="1" lang="en-GB"/>
              <a:t>Quentin</a:t>
            </a:r>
          </a:p>
          <a:p>
            <a:pPr lvl="0">
              <a:spcBef>
                <a:spcPts val="0"/>
              </a:spcBef>
              <a:buNone/>
            </a:pPr>
            <a:r>
              <a:rPr lang="en-GB"/>
              <a:t>Moeilijk te lezen</a:t>
            </a:r>
          </a:p>
          <a:p>
            <a:pPr lvl="0" rtl="0">
              <a:spcBef>
                <a:spcPts val="0"/>
              </a:spcBef>
              <a:buNone/>
            </a:pPr>
            <a:r>
              <a:rPr lang="en-GB"/>
              <a:t>Lastig te selecteren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b="1" lang="en-GB"/>
              <a:t>Yannick</a:t>
            </a:r>
          </a:p>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3" name="Shape 1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b="1" lang="en-GB"/>
              <a:t>Yannick</a:t>
            </a:r>
          </a:p>
          <a:p>
            <a:pPr lvl="0" rtl="0">
              <a:spcBef>
                <a:spcPts val="0"/>
              </a:spcBef>
              <a:buNone/>
            </a:pPr>
            <a:r>
              <a:rPr lang="en-GB"/>
              <a:t>Ontwerpen prototype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b="1" lang="en-GB"/>
              <a:t>Yannick</a:t>
            </a:r>
          </a:p>
          <a:p>
            <a:pPr lvl="0" rtl="0">
              <a:spcBef>
                <a:spcPts val="0"/>
              </a:spcBef>
              <a:buNone/>
            </a:pPr>
            <a:r>
              <a:rPr lang="en-GB"/>
              <a:t>NS, Klm, Tinker, zelfde kleurenschema, NS formulier als beste uit de test, 87.5% van de gevallen werd er voor NS gekozen hierdoor hebben de layout van ons prototype laten inspireren door de NS.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b="1" lang="en-GB"/>
              <a:t>Yannick</a:t>
            </a:r>
          </a:p>
          <a:p>
            <a:pPr lvl="0" rtl="0">
              <a:spcBef>
                <a:spcPts val="0"/>
              </a:spcBef>
              <a:buNone/>
            </a:pPr>
            <a:r>
              <a:rPr lang="en-GB"/>
              <a:t>NS, Klm, Tinker, zelfde kleurenschema, NS formulier als beste uit de test, 87.5% van de gevallen werd er voor NS gekozen hierdoor hebben de layout van ons prototype laten inspireren door de NS.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b="1" lang="en-GB"/>
              <a:t>Yannick</a:t>
            </a:r>
          </a:p>
          <a:p>
            <a:pPr lvl="0">
              <a:spcBef>
                <a:spcPts val="0"/>
              </a:spcBef>
              <a:buNone/>
            </a:pPr>
            <a:r>
              <a:rPr lang="en-GB"/>
              <a:t>Alt + tab</a:t>
            </a:r>
          </a:p>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b="1" lang="en-GB"/>
              <a:t>Bas</a:t>
            </a:r>
          </a:p>
          <a:p>
            <a:pPr lvl="0" rtl="0">
              <a:spcBef>
                <a:spcPts val="0"/>
              </a:spcBef>
              <a:buNone/>
            </a:pPr>
            <a:r>
              <a:rPr lang="en-GB"/>
              <a:t>NS, Klm, Tinker, zelfde kleurenschema, NS formulier als beste uit de test, 87.5% van de gevallen werd er voor NS gekozen hierdoor hebben de layout van ons prototype laten inspireren door de NS.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NS, Klm, Tinker, zelfde kleurenschema, NS formulier als beste uit de test, 87.5% van de gevallen werd er voor NS gekozen hierdoor hebben de layout van ons prototype laten inspireren door de NS.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 name="Shape 59"/>
        <p:cNvGrpSpPr/>
        <p:nvPr/>
      </p:nvGrpSpPr>
      <p:grpSpPr>
        <a:xfrm>
          <a:off x="0" y="0"/>
          <a:ext cx="0" cy="0"/>
          <a:chOff x="0" y="0"/>
          <a:chExt cx="0" cy="0"/>
        </a:xfrm>
      </p:grpSpPr>
      <p:sp>
        <p:nvSpPr>
          <p:cNvPr id="60" name="Shape 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 name="Shape 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b="1" lang="en-GB"/>
              <a:t>Arno</a:t>
            </a:r>
          </a:p>
          <a:p>
            <a:pPr lvl="0">
              <a:spcBef>
                <a:spcPts val="0"/>
              </a:spcBef>
              <a:buNone/>
            </a:pPr>
            <a:r>
              <a:rPr lang="en-GB"/>
              <a:t>Daarvoor verschillende jobstories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7" name="Shape 1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rgbClr val="000000"/>
              </a:buClr>
              <a:buSzPct val="100000"/>
              <a:buFont typeface="Arial"/>
              <a:buNone/>
            </a:pPr>
            <a:r>
              <a:rPr lang="en-GB"/>
              <a:t>NS, Klm, Tinker, zelfde kleurenschema, NS formulier als beste uit de test, 87.5% van de gevallen werd er voor NS gekozen hierdoor hebben de layout van ons prototype laten inspireren door de NS.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NS, Klm, Tinker, zelfde kleurenschema, NS formulier als beste uit de test, 87.5% van de gevallen werd er voor NS gekozen hierdoor hebben de layout van ons prototype laten inspireren door de NS.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7" name="Shape 1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NS, Klm, Tinker, zelfde kleurenschema, NS formulier als beste uit de test, 87.5% van de gevallen werd er voor NS gekozen hierdoor hebben de layout van ons prototype laten inspireren door de NS.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2" name="Shape 1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Quentin</a:t>
            </a:r>
          </a:p>
          <a:p>
            <a:pPr lvl="0">
              <a:spcBef>
                <a:spcPts val="0"/>
              </a:spcBef>
              <a:buNone/>
            </a:pPr>
            <a:r>
              <a:rPr lang="en-GB"/>
              <a:t>Totaal bedrag is duidelijker</a:t>
            </a:r>
          </a:p>
          <a:p>
            <a:pPr lvl="0">
              <a:spcBef>
                <a:spcPts val="0"/>
              </a:spcBef>
              <a:buNone/>
            </a:pPr>
            <a:r>
              <a:rPr lang="en-GB"/>
              <a:t>Iconen van de betaalmethodes zijn klikbaar</a:t>
            </a:r>
          </a:p>
          <a:p>
            <a:pPr lvl="0">
              <a:spcBef>
                <a:spcPts val="0"/>
              </a:spcBef>
              <a:buNone/>
            </a:pPr>
            <a:r>
              <a:rPr lang="en-GB"/>
              <a:t>Wel namen er nog onder om het toch overzichtelijk te houden</a:t>
            </a:r>
          </a:p>
          <a:p>
            <a:pPr lvl="0" rtl="0">
              <a:spcBef>
                <a:spcPts val="0"/>
              </a:spcBef>
              <a:buNone/>
            </a:pPr>
            <a:r>
              <a:rPr lang="en-GB"/>
              <a:t>Paarse achtergrond bij klikken.</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Jochem</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JochemJochem</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8" name="Shape 1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JochemJochem</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4" name="Shape 1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Jochem</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GB"/>
              <a:t>Jochem</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 name="Shape 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b="1" lang="en-GB"/>
              <a:t>Arno</a:t>
            </a:r>
          </a:p>
          <a:p>
            <a:pPr lvl="0">
              <a:spcBef>
                <a:spcPts val="0"/>
              </a:spcBef>
              <a:buNone/>
            </a:pPr>
            <a:r>
              <a:rPr lang="en-GB"/>
              <a:t>Je hebt twee soorten gebruikers; weet waar hij op geklikt heeft, en de ander niet.</a:t>
            </a:r>
          </a:p>
          <a:p>
            <a:pPr lvl="0" rtl="0">
              <a:spcBef>
                <a:spcPts val="0"/>
              </a:spcBef>
              <a:buNone/>
            </a:pPr>
            <a:r>
              <a:rPr lang="en-GB"/>
              <a:t>Het is heel belangrijk dat deze gebruiker meteen </a:t>
            </a:r>
            <a:r>
              <a:rPr b="1" lang="en-GB"/>
              <a:t>duidelijkheid</a:t>
            </a:r>
            <a:r>
              <a:rPr lang="en-GB"/>
              <a:t> heeft wat er met deze site bedoeld wordt.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 name="Shape 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b="1" lang="en-GB"/>
              <a:t>Arno</a:t>
            </a:r>
          </a:p>
          <a:p>
            <a:pPr lvl="0">
              <a:spcBef>
                <a:spcPts val="0"/>
              </a:spcBef>
              <a:buNone/>
            </a:pPr>
            <a:r>
              <a:rPr lang="en-GB"/>
              <a:t>Het is van levensbelang dat je </a:t>
            </a:r>
            <a:r>
              <a:rPr b="1" lang="en-GB"/>
              <a:t>zonder stress</a:t>
            </a:r>
            <a:r>
              <a:rPr lang="en-GB"/>
              <a:t> op vakantie gaat. </a:t>
            </a:r>
          </a:p>
          <a:p>
            <a:pPr lvl="0" rtl="0">
              <a:spcBef>
                <a:spcPts val="0"/>
              </a:spcBef>
              <a:buNone/>
            </a:pPr>
            <a:r>
              <a:rPr lang="en-GB"/>
              <a:t>Op het moment dat je in de taxi stapt wil je weten dat je </a:t>
            </a:r>
            <a:r>
              <a:rPr b="1" lang="en-GB"/>
              <a:t>nergens meer aan hoeft te denken</a:t>
            </a:r>
            <a:r>
              <a:rPr lang="en-GB"/>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 name="Shape 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b="1" lang="en-GB"/>
              <a:t>Arno</a:t>
            </a:r>
          </a:p>
          <a:p>
            <a:pPr lvl="0">
              <a:spcBef>
                <a:spcPts val="0"/>
              </a:spcBef>
              <a:buNone/>
            </a:pPr>
            <a:r>
              <a:rPr lang="en-GB"/>
              <a:t>Het is heel belangrijk dat iemand </a:t>
            </a:r>
            <a:r>
              <a:rPr b="1" lang="en-GB"/>
              <a:t>zo snel mogelijk door het boekingsproces</a:t>
            </a:r>
            <a:r>
              <a:rPr lang="en-GB"/>
              <a:t> loopt.</a:t>
            </a:r>
          </a:p>
          <a:p>
            <a:pPr lvl="0" rtl="0">
              <a:spcBef>
                <a:spcPts val="0"/>
              </a:spcBef>
              <a:buNone/>
            </a:pPr>
            <a:r>
              <a:rPr lang="en-GB"/>
              <a:t>Zodat er </a:t>
            </a:r>
            <a:r>
              <a:rPr b="1" lang="en-GB"/>
              <a:t>zo min mogelijk af wordt gehaakt</a:t>
            </a:r>
            <a:r>
              <a:rPr lang="en-GB"/>
              <a:t> “Oh duurt me te lang, of lijkt ingewikkeld, ik stop ermee”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 name="Shape 79"/>
        <p:cNvGrpSpPr/>
        <p:nvPr/>
      </p:nvGrpSpPr>
      <p:grpSpPr>
        <a:xfrm>
          <a:off x="0" y="0"/>
          <a:ext cx="0" cy="0"/>
          <a:chOff x="0" y="0"/>
          <a:chExt cx="0" cy="0"/>
        </a:xfrm>
      </p:grpSpPr>
      <p:sp>
        <p:nvSpPr>
          <p:cNvPr id="80" name="Shape 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 name="Shape 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b="1" lang="en-GB"/>
              <a:t>Quentin</a:t>
            </a:r>
          </a:p>
          <a:p>
            <a:pPr lvl="0" rtl="0">
              <a:spcBef>
                <a:spcPts val="0"/>
              </a:spcBef>
              <a:buNone/>
            </a:pPr>
            <a:r>
              <a:rPr b="1" lang="en-GB"/>
              <a:t>Testen</a:t>
            </a:r>
            <a:r>
              <a:rPr lang="en-GB"/>
              <a:t> oude site</a:t>
            </a:r>
          </a:p>
          <a:p>
            <a:pPr lvl="0" rtl="0">
              <a:spcBef>
                <a:spcPts val="0"/>
              </a:spcBef>
              <a:buNone/>
            </a:pPr>
            <a:r>
              <a:rPr lang="en-GB"/>
              <a:t>Waarvan ondervinden de meeste gebruikers </a:t>
            </a:r>
            <a:r>
              <a:rPr b="1" lang="en-GB"/>
              <a:t>hinder</a:t>
            </a:r>
            <a:r>
              <a:rPr lang="en-GB"/>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 name="Shape 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b="1" lang="en-GB"/>
              <a:t>Quentin</a:t>
            </a:r>
          </a:p>
          <a:p>
            <a:pPr lvl="0">
              <a:spcBef>
                <a:spcPts val="0"/>
              </a:spcBef>
              <a:buNone/>
            </a:pPr>
            <a:r>
              <a:rPr lang="en-GB"/>
              <a:t>User tests uitvoeren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 name="Shape 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b="1" lang="en-GB"/>
              <a:t>Quentin</a:t>
            </a:r>
          </a:p>
          <a:p>
            <a:pPr lvl="0">
              <a:spcBef>
                <a:spcPts val="0"/>
              </a:spcBef>
              <a:buNone/>
            </a:pPr>
            <a:r>
              <a:rPr lang="en-GB"/>
              <a:t>Lijkt teveel op luchtvaartmaatschappij.</a:t>
            </a:r>
          </a:p>
          <a:p>
            <a:pPr lvl="0" rtl="0">
              <a:spcBef>
                <a:spcPts val="0"/>
              </a:spcBef>
              <a:buNone/>
            </a:pPr>
            <a:r>
              <a:rPr lang="en-GB"/>
              <a:t>Achtergrond vertelt je niks en leidt af, waardoor het dus overbodige opvulling is, die je heel goed kan gebruiken voor het uitleggen van je bedrijf.</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b="1" lang="en-GB"/>
              <a:t>Jochem</a:t>
            </a:r>
          </a:p>
          <a:p>
            <a:pPr lvl="0" rtl="0">
              <a:spcBef>
                <a:spcPts val="0"/>
              </a:spcBef>
              <a:buNone/>
            </a:pPr>
            <a:r>
              <a:rPr lang="en-GB"/>
              <a:t>Tinker biedt nu alleen een retour aan in het land van herkomst. Tinker zou ook een retour moeten aanbieden in het land van aankomst. Een gebruiker moet dus in een keer 4 reizen boeken. Op dit moment kan een gebruiker alleen twee reizen boeken.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GB"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0.png"/><Relationship Id="rId4" Type="http://schemas.openxmlformats.org/officeDocument/2006/relationships/image" Target="../media/image01.png"/><Relationship Id="rId5" Type="http://schemas.openxmlformats.org/officeDocument/2006/relationships/image" Target="../media/image09.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0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04.png"/><Relationship Id="rId4" Type="http://schemas.openxmlformats.org/officeDocument/2006/relationships/image" Target="../media/image0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0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0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06.png"/><Relationship Id="rId4" Type="http://schemas.openxmlformats.org/officeDocument/2006/relationships/image" Target="../media/image0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D9D9D9"/>
        </a:solidFill>
      </p:bgPr>
    </p:bg>
    <p:spTree>
      <p:nvGrpSpPr>
        <p:cNvPr id="53" name="Shape 53"/>
        <p:cNvGrpSpPr/>
        <p:nvPr/>
      </p:nvGrpSpPr>
      <p:grpSpPr>
        <a:xfrm>
          <a:off x="0" y="0"/>
          <a:ext cx="0" cy="0"/>
          <a:chOff x="0" y="0"/>
          <a:chExt cx="0" cy="0"/>
        </a:xfrm>
      </p:grpSpPr>
      <p:sp>
        <p:nvSpPr>
          <p:cNvPr id="54" name="Shape 54"/>
          <p:cNvSpPr txBox="1"/>
          <p:nvPr>
            <p:ph idx="1" type="subTitle"/>
          </p:nvPr>
        </p:nvSpPr>
        <p:spPr>
          <a:xfrm>
            <a:off x="6786575" y="3654100"/>
            <a:ext cx="1688400" cy="1308000"/>
          </a:xfrm>
          <a:prstGeom prst="rect">
            <a:avLst/>
          </a:prstGeom>
        </p:spPr>
        <p:txBody>
          <a:bodyPr anchorCtr="0" anchor="t" bIns="91425" lIns="91425" rIns="91425" tIns="91425">
            <a:noAutofit/>
          </a:bodyPr>
          <a:lstStyle/>
          <a:p>
            <a:pPr indent="-69850" lvl="0" marL="0" rtl="0" algn="r">
              <a:lnSpc>
                <a:spcPct val="115000"/>
              </a:lnSpc>
              <a:spcBef>
                <a:spcPts val="0"/>
              </a:spcBef>
              <a:buClr>
                <a:schemeClr val="dk1"/>
              </a:buClr>
              <a:buSzPct val="100000"/>
              <a:buFont typeface="Arial"/>
              <a:buNone/>
            </a:pPr>
            <a:r>
              <a:rPr b="1" lang="en-GB" sz="1100">
                <a:solidFill>
                  <a:schemeClr val="dk1"/>
                </a:solidFill>
                <a:latin typeface="Open Sans"/>
                <a:ea typeface="Open Sans"/>
                <a:cs typeface="Open Sans"/>
                <a:sym typeface="Open Sans"/>
              </a:rPr>
              <a:t>Arno Garstman</a:t>
            </a:r>
            <a:br>
              <a:rPr b="1" lang="en-GB" sz="1100">
                <a:solidFill>
                  <a:schemeClr val="dk1"/>
                </a:solidFill>
                <a:latin typeface="Open Sans"/>
                <a:ea typeface="Open Sans"/>
                <a:cs typeface="Open Sans"/>
                <a:sym typeface="Open Sans"/>
              </a:rPr>
            </a:br>
            <a:r>
              <a:rPr b="1" lang="en-GB" sz="1100">
                <a:solidFill>
                  <a:schemeClr val="dk1"/>
                </a:solidFill>
                <a:latin typeface="Open Sans"/>
                <a:ea typeface="Open Sans"/>
                <a:cs typeface="Open Sans"/>
                <a:sym typeface="Open Sans"/>
              </a:rPr>
              <a:t>Bas Pronk</a:t>
            </a:r>
            <a:br>
              <a:rPr b="1" lang="en-GB" sz="1100">
                <a:solidFill>
                  <a:schemeClr val="dk1"/>
                </a:solidFill>
                <a:latin typeface="Open Sans"/>
                <a:ea typeface="Open Sans"/>
                <a:cs typeface="Open Sans"/>
                <a:sym typeface="Open Sans"/>
              </a:rPr>
            </a:br>
            <a:r>
              <a:rPr b="1" lang="en-GB" sz="1100">
                <a:solidFill>
                  <a:schemeClr val="dk1"/>
                </a:solidFill>
                <a:latin typeface="Open Sans"/>
                <a:ea typeface="Open Sans"/>
                <a:cs typeface="Open Sans"/>
                <a:sym typeface="Open Sans"/>
              </a:rPr>
              <a:t>Quentin van Reenen</a:t>
            </a:r>
            <a:br>
              <a:rPr b="1" lang="en-GB" sz="1100">
                <a:solidFill>
                  <a:schemeClr val="dk1"/>
                </a:solidFill>
                <a:latin typeface="Open Sans"/>
                <a:ea typeface="Open Sans"/>
                <a:cs typeface="Open Sans"/>
                <a:sym typeface="Open Sans"/>
              </a:rPr>
            </a:br>
            <a:r>
              <a:rPr b="1" lang="en-GB" sz="1100">
                <a:solidFill>
                  <a:schemeClr val="dk1"/>
                </a:solidFill>
                <a:latin typeface="Open Sans"/>
                <a:ea typeface="Open Sans"/>
                <a:cs typeface="Open Sans"/>
                <a:sym typeface="Open Sans"/>
              </a:rPr>
              <a:t>Yannick Stouthart</a:t>
            </a:r>
            <a:br>
              <a:rPr b="1" lang="en-GB" sz="1100">
                <a:solidFill>
                  <a:schemeClr val="dk1"/>
                </a:solidFill>
                <a:latin typeface="Open Sans"/>
                <a:ea typeface="Open Sans"/>
                <a:cs typeface="Open Sans"/>
                <a:sym typeface="Open Sans"/>
              </a:rPr>
            </a:br>
            <a:r>
              <a:rPr b="1" lang="en-GB" sz="1100">
                <a:solidFill>
                  <a:schemeClr val="dk1"/>
                </a:solidFill>
                <a:latin typeface="Open Sans"/>
                <a:ea typeface="Open Sans"/>
                <a:cs typeface="Open Sans"/>
                <a:sym typeface="Open Sans"/>
              </a:rPr>
              <a:t>Jochem Veldman</a:t>
            </a:r>
          </a:p>
          <a:p>
            <a:pPr indent="-69850" lvl="0" marL="0" rtl="0" algn="r">
              <a:lnSpc>
                <a:spcPct val="115000"/>
              </a:lnSpc>
              <a:spcBef>
                <a:spcPts val="0"/>
              </a:spcBef>
              <a:buClr>
                <a:schemeClr val="dk1"/>
              </a:buClr>
              <a:buSzPct val="100000"/>
              <a:buFont typeface="Arial"/>
              <a:buNone/>
            </a:pPr>
            <a:r>
              <a:rPr b="1" lang="en-GB" sz="1100">
                <a:solidFill>
                  <a:schemeClr val="dk1"/>
                </a:solidFill>
                <a:latin typeface="Open Sans"/>
                <a:ea typeface="Open Sans"/>
                <a:cs typeface="Open Sans"/>
                <a:sym typeface="Open Sans"/>
              </a:rPr>
              <a:t>30-03-2017</a:t>
            </a:r>
          </a:p>
        </p:txBody>
      </p:sp>
      <p:pic>
        <p:nvPicPr>
          <p:cNvPr id="55" name="Shape 55"/>
          <p:cNvPicPr preferRelativeResize="0"/>
          <p:nvPr/>
        </p:nvPicPr>
        <p:blipFill rotWithShape="1">
          <a:blip r:embed="rId3">
            <a:alphaModFix/>
          </a:blip>
          <a:srcRect b="0" l="0" r="0" t="0"/>
          <a:stretch/>
        </p:blipFill>
        <p:spPr>
          <a:xfrm>
            <a:off x="2793700" y="0"/>
            <a:ext cx="5534025" cy="1647825"/>
          </a:xfrm>
          <a:prstGeom prst="rect">
            <a:avLst/>
          </a:prstGeom>
          <a:noFill/>
          <a:ln>
            <a:noFill/>
          </a:ln>
        </p:spPr>
      </p:pic>
      <p:pic>
        <p:nvPicPr>
          <p:cNvPr id="56" name="Shape 56"/>
          <p:cNvPicPr preferRelativeResize="0"/>
          <p:nvPr/>
        </p:nvPicPr>
        <p:blipFill>
          <a:blip r:embed="rId4">
            <a:alphaModFix/>
          </a:blip>
          <a:stretch>
            <a:fillRect/>
          </a:stretch>
        </p:blipFill>
        <p:spPr>
          <a:xfrm>
            <a:off x="347962" y="3654052"/>
            <a:ext cx="2842775" cy="1308099"/>
          </a:xfrm>
          <a:prstGeom prst="rect">
            <a:avLst/>
          </a:prstGeom>
          <a:noFill/>
          <a:ln>
            <a:noFill/>
          </a:ln>
        </p:spPr>
      </p:pic>
      <p:sp>
        <p:nvSpPr>
          <p:cNvPr id="57" name="Shape 57"/>
          <p:cNvSpPr txBox="1"/>
          <p:nvPr>
            <p:ph type="ctrTitle"/>
          </p:nvPr>
        </p:nvSpPr>
        <p:spPr>
          <a:xfrm>
            <a:off x="1516775" y="170450"/>
            <a:ext cx="2004000" cy="1412100"/>
          </a:xfrm>
          <a:prstGeom prst="rect">
            <a:avLst/>
          </a:prstGeom>
        </p:spPr>
        <p:txBody>
          <a:bodyPr anchorCtr="0" anchor="b" bIns="91425" lIns="91425" rIns="91425" tIns="91425">
            <a:noAutofit/>
          </a:bodyPr>
          <a:lstStyle/>
          <a:p>
            <a:pPr lvl="0">
              <a:spcBef>
                <a:spcPts val="0"/>
              </a:spcBef>
              <a:buNone/>
            </a:pPr>
            <a:r>
              <a:rPr b="1" lang="en-GB" sz="8500">
                <a:solidFill>
                  <a:srgbClr val="000000"/>
                </a:solidFill>
                <a:highlight>
                  <a:srgbClr val="D9D9D9"/>
                </a:highlight>
                <a:latin typeface="Helvetica Neue"/>
                <a:ea typeface="Helvetica Neue"/>
                <a:cs typeface="Helvetica Neue"/>
                <a:sym typeface="Helvetica Neue"/>
              </a:rPr>
              <a:t>Ret </a:t>
            </a:r>
          </a:p>
        </p:txBody>
      </p:sp>
      <p:pic>
        <p:nvPicPr>
          <p:cNvPr id="58" name="Shape 58"/>
          <p:cNvPicPr preferRelativeResize="0"/>
          <p:nvPr/>
        </p:nvPicPr>
        <p:blipFill>
          <a:blip r:embed="rId5">
            <a:alphaModFix/>
          </a:blip>
          <a:stretch>
            <a:fillRect/>
          </a:stretch>
        </p:blipFill>
        <p:spPr>
          <a:xfrm>
            <a:off x="1134012" y="1398574"/>
            <a:ext cx="3089520" cy="1701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
                                        </p:tgtEl>
                                        <p:attrNameLst>
                                          <p:attrName>style.visibility</p:attrName>
                                        </p:attrNameLst>
                                      </p:cBhvr>
                                      <p:to>
                                        <p:strVal val="visible"/>
                                      </p:to>
                                    </p:set>
                                    <p:animEffect filter="fade" transition="in">
                                      <p:cBhvr>
                                        <p:cTn dur="1000"/>
                                        <p:tgtEl>
                                          <p:spTgt spid="5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8"/>
                                        </p:tgtEl>
                                        <p:attrNameLst>
                                          <p:attrName>style.visibility</p:attrName>
                                        </p:attrNameLst>
                                      </p:cBhvr>
                                      <p:to>
                                        <p:strVal val="visible"/>
                                      </p:to>
                                    </p:set>
                                    <p:animEffect filter="fade" transition="in">
                                      <p:cBhvr>
                                        <p:cTn dur="500"/>
                                        <p:tgtEl>
                                          <p:spTgt spid="58"/>
                                        </p:tgtEl>
                                      </p:cBhvr>
                                    </p:animEffect>
                                  </p:childTnLst>
                                </p:cTn>
                              </p:par>
                            </p:childTnLst>
                          </p:cTn>
                        </p:par>
                        <p:par>
                          <p:cTn fill="hold">
                            <p:stCondLst>
                              <p:cond delay="1500"/>
                            </p:stCondLst>
                            <p:childTnLst>
                              <p:par>
                                <p:cTn fill="hold" nodeType="afterEffect" presetClass="exit" presetID="10" presetSubtype="0">
                                  <p:stCondLst>
                                    <p:cond delay="0"/>
                                  </p:stCondLst>
                                  <p:childTnLst>
                                    <p:animEffect filter="fade" transition="out">
                                      <p:cBhvr>
                                        <p:cTn dur="2300"/>
                                        <p:tgtEl>
                                          <p:spTgt spid="58"/>
                                        </p:tgtEl>
                                      </p:cBhvr>
                                    </p:animEffect>
                                    <p:set>
                                      <p:cBhvr>
                                        <p:cTn dur="1" fill="hold">
                                          <p:stCondLst>
                                            <p:cond delay="2300"/>
                                          </p:stCondLst>
                                        </p:cTn>
                                        <p:tgtEl>
                                          <p:spTgt spid="5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1177F"/>
        </a:solidFill>
      </p:bgPr>
    </p:bg>
    <p:spTree>
      <p:nvGrpSpPr>
        <p:cNvPr id="103" name="Shape 103"/>
        <p:cNvGrpSpPr/>
        <p:nvPr/>
      </p:nvGrpSpPr>
      <p:grpSpPr>
        <a:xfrm>
          <a:off x="0" y="0"/>
          <a:ext cx="0" cy="0"/>
          <a:chOff x="0" y="0"/>
          <a:chExt cx="0" cy="0"/>
        </a:xfrm>
      </p:grpSpPr>
      <p:sp>
        <p:nvSpPr>
          <p:cNvPr id="104" name="Shape 104"/>
          <p:cNvSpPr txBox="1"/>
          <p:nvPr>
            <p:ph type="title"/>
          </p:nvPr>
        </p:nvSpPr>
        <p:spPr>
          <a:xfrm>
            <a:off x="0" y="393300"/>
            <a:ext cx="9144000" cy="740100"/>
          </a:xfrm>
          <a:prstGeom prst="rect">
            <a:avLst/>
          </a:prstGeom>
        </p:spPr>
        <p:txBody>
          <a:bodyPr anchorCtr="0" anchor="t" bIns="91425" lIns="91425" rIns="91425" tIns="91425">
            <a:noAutofit/>
          </a:bodyPr>
          <a:lstStyle/>
          <a:p>
            <a:pPr lvl="0" rtl="0" algn="ctr">
              <a:spcBef>
                <a:spcPts val="0"/>
              </a:spcBef>
              <a:buNone/>
            </a:pPr>
            <a:r>
              <a:rPr lang="en-GB" sz="3600">
                <a:solidFill>
                  <a:srgbClr val="FFFFFF"/>
                </a:solidFill>
                <a:latin typeface="Open Sans"/>
                <a:ea typeface="Open Sans"/>
                <a:cs typeface="Open Sans"/>
                <a:sym typeface="Open Sans"/>
              </a:rPr>
              <a:t>Iconen betaalmethode zijn </a:t>
            </a:r>
            <a:r>
              <a:rPr b="1" lang="en-GB" sz="3600">
                <a:solidFill>
                  <a:srgbClr val="FFFFFF"/>
                </a:solidFill>
                <a:latin typeface="Open Sans"/>
                <a:ea typeface="Open Sans"/>
                <a:cs typeface="Open Sans"/>
                <a:sym typeface="Open Sans"/>
              </a:rPr>
              <a:t>niet klikbaar</a:t>
            </a:r>
          </a:p>
        </p:txBody>
      </p:sp>
      <p:pic>
        <p:nvPicPr>
          <p:cNvPr id="105" name="Shape 105"/>
          <p:cNvPicPr preferRelativeResize="0"/>
          <p:nvPr/>
        </p:nvPicPr>
        <p:blipFill>
          <a:blip r:embed="rId3">
            <a:alphaModFix/>
          </a:blip>
          <a:stretch>
            <a:fillRect/>
          </a:stretch>
        </p:blipFill>
        <p:spPr>
          <a:xfrm>
            <a:off x="1211083" y="1636149"/>
            <a:ext cx="6721824" cy="335912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1177F"/>
        </a:solidFill>
      </p:bgPr>
    </p:bg>
    <p:spTree>
      <p:nvGrpSpPr>
        <p:cNvPr id="109" name="Shape 109"/>
        <p:cNvGrpSpPr/>
        <p:nvPr/>
      </p:nvGrpSpPr>
      <p:grpSpPr>
        <a:xfrm>
          <a:off x="0" y="0"/>
          <a:ext cx="0" cy="0"/>
          <a:chOff x="0" y="0"/>
          <a:chExt cx="0" cy="0"/>
        </a:xfrm>
      </p:grpSpPr>
      <p:sp>
        <p:nvSpPr>
          <p:cNvPr id="110" name="Shape 110"/>
          <p:cNvSpPr txBox="1"/>
          <p:nvPr>
            <p:ph type="title"/>
          </p:nvPr>
        </p:nvSpPr>
        <p:spPr>
          <a:xfrm>
            <a:off x="0" y="2201700"/>
            <a:ext cx="9144000" cy="740100"/>
          </a:xfrm>
          <a:prstGeom prst="rect">
            <a:avLst/>
          </a:prstGeom>
        </p:spPr>
        <p:txBody>
          <a:bodyPr anchorCtr="0" anchor="t" bIns="91425" lIns="91425" rIns="91425" tIns="91425">
            <a:noAutofit/>
          </a:bodyPr>
          <a:lstStyle/>
          <a:p>
            <a:pPr lvl="0" rtl="0" algn="ctr">
              <a:spcBef>
                <a:spcPts val="0"/>
              </a:spcBef>
              <a:buNone/>
            </a:pPr>
            <a:r>
              <a:rPr lang="en-GB" sz="3600">
                <a:solidFill>
                  <a:srgbClr val="FFFFFF"/>
                </a:solidFill>
                <a:latin typeface="Open Sans"/>
                <a:ea typeface="Open Sans"/>
                <a:cs typeface="Open Sans"/>
                <a:sym typeface="Open Sans"/>
              </a:rPr>
              <a:t>“Van deur tot deur” </a:t>
            </a:r>
            <a:r>
              <a:rPr b="1" lang="en-GB" sz="3600">
                <a:solidFill>
                  <a:srgbClr val="FFFFFF"/>
                </a:solidFill>
                <a:latin typeface="Open Sans"/>
                <a:ea typeface="Open Sans"/>
                <a:cs typeface="Open Sans"/>
                <a:sym typeface="Open Sans"/>
              </a:rPr>
              <a:t>verwarrend</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1177F"/>
        </a:solidFill>
      </p:bgPr>
    </p:bg>
    <p:spTree>
      <p:nvGrpSpPr>
        <p:cNvPr id="114" name="Shape 114"/>
        <p:cNvGrpSpPr/>
        <p:nvPr/>
      </p:nvGrpSpPr>
      <p:grpSpPr>
        <a:xfrm>
          <a:off x="0" y="0"/>
          <a:ext cx="0" cy="0"/>
          <a:chOff x="0" y="0"/>
          <a:chExt cx="0" cy="0"/>
        </a:xfrm>
      </p:grpSpPr>
      <p:sp>
        <p:nvSpPr>
          <p:cNvPr id="115" name="Shape 115"/>
          <p:cNvSpPr txBox="1"/>
          <p:nvPr>
            <p:ph type="title"/>
          </p:nvPr>
        </p:nvSpPr>
        <p:spPr>
          <a:xfrm>
            <a:off x="0" y="1862700"/>
            <a:ext cx="9144000" cy="1418100"/>
          </a:xfrm>
          <a:prstGeom prst="rect">
            <a:avLst/>
          </a:prstGeom>
        </p:spPr>
        <p:txBody>
          <a:bodyPr anchorCtr="0" anchor="t" bIns="91425" lIns="91425" rIns="91425" tIns="91425">
            <a:noAutofit/>
          </a:bodyPr>
          <a:lstStyle/>
          <a:p>
            <a:pPr lvl="0" rtl="0" algn="ctr">
              <a:spcBef>
                <a:spcPts val="0"/>
              </a:spcBef>
              <a:buNone/>
            </a:pPr>
            <a:r>
              <a:rPr lang="en-GB" sz="3600">
                <a:solidFill>
                  <a:srgbClr val="FFFFFF"/>
                </a:solidFill>
                <a:latin typeface="Open Sans"/>
                <a:ea typeface="Open Sans"/>
                <a:cs typeface="Open Sans"/>
                <a:sym typeface="Open Sans"/>
              </a:rPr>
              <a:t>Algemene voorwaarden </a:t>
            </a:r>
            <a:r>
              <a:rPr b="1" lang="en-GB" sz="3600">
                <a:solidFill>
                  <a:srgbClr val="FFFFFF"/>
                </a:solidFill>
                <a:latin typeface="Open Sans"/>
                <a:ea typeface="Open Sans"/>
                <a:cs typeface="Open Sans"/>
                <a:sym typeface="Open Sans"/>
              </a:rPr>
              <a:t>niet duidelijk</a:t>
            </a:r>
            <a:r>
              <a:rPr lang="en-GB" sz="3600">
                <a:solidFill>
                  <a:srgbClr val="FFFFFF"/>
                </a:solidFill>
                <a:latin typeface="Open Sans"/>
                <a:ea typeface="Open Sans"/>
                <a:cs typeface="Open Sans"/>
                <a:sym typeface="Open Sans"/>
              </a:rPr>
              <a:t> weergegeven</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1177F"/>
        </a:solidFill>
      </p:bgPr>
    </p:bg>
    <p:spTree>
      <p:nvGrpSpPr>
        <p:cNvPr id="119" name="Shape 119"/>
        <p:cNvGrpSpPr/>
        <p:nvPr/>
      </p:nvGrpSpPr>
      <p:grpSpPr>
        <a:xfrm>
          <a:off x="0" y="0"/>
          <a:ext cx="0" cy="0"/>
          <a:chOff x="0" y="0"/>
          <a:chExt cx="0" cy="0"/>
        </a:xfrm>
      </p:grpSpPr>
      <p:sp>
        <p:nvSpPr>
          <p:cNvPr id="120" name="Shape 120"/>
          <p:cNvSpPr txBox="1"/>
          <p:nvPr>
            <p:ph type="title"/>
          </p:nvPr>
        </p:nvSpPr>
        <p:spPr>
          <a:xfrm>
            <a:off x="0" y="1633950"/>
            <a:ext cx="9144000" cy="1875600"/>
          </a:xfrm>
          <a:prstGeom prst="rect">
            <a:avLst/>
          </a:prstGeom>
        </p:spPr>
        <p:txBody>
          <a:bodyPr anchorCtr="0" anchor="t" bIns="91425" lIns="91425" rIns="91425" tIns="91425">
            <a:noAutofit/>
          </a:bodyPr>
          <a:lstStyle/>
          <a:p>
            <a:pPr lvl="0" rtl="0" algn="ctr">
              <a:spcBef>
                <a:spcPts val="0"/>
              </a:spcBef>
              <a:buNone/>
            </a:pPr>
            <a:r>
              <a:rPr lang="en-GB" sz="3600">
                <a:solidFill>
                  <a:srgbClr val="FFFFFF"/>
                </a:solidFill>
                <a:latin typeface="Open Sans"/>
                <a:ea typeface="Open Sans"/>
                <a:cs typeface="Open Sans"/>
                <a:sym typeface="Open Sans"/>
              </a:rPr>
              <a:t>Mogelijkheid om aantal passagiers en aantal stukken bagage aan te passen kan alleen met + en - knoppen.</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71185A"/>
        </a:solidFill>
      </p:bgPr>
    </p:bg>
    <p:spTree>
      <p:nvGrpSpPr>
        <p:cNvPr id="124" name="Shape 124"/>
        <p:cNvGrpSpPr/>
        <p:nvPr/>
      </p:nvGrpSpPr>
      <p:grpSpPr>
        <a:xfrm>
          <a:off x="0" y="0"/>
          <a:ext cx="0" cy="0"/>
          <a:chOff x="0" y="0"/>
          <a:chExt cx="0" cy="0"/>
        </a:xfrm>
      </p:grpSpPr>
      <p:sp>
        <p:nvSpPr>
          <p:cNvPr id="125" name="Shape 125"/>
          <p:cNvSpPr txBox="1"/>
          <p:nvPr>
            <p:ph type="title"/>
          </p:nvPr>
        </p:nvSpPr>
        <p:spPr>
          <a:xfrm>
            <a:off x="0" y="1646400"/>
            <a:ext cx="9144000" cy="1850700"/>
          </a:xfrm>
          <a:prstGeom prst="rect">
            <a:avLst/>
          </a:prstGeom>
        </p:spPr>
        <p:txBody>
          <a:bodyPr anchorCtr="0" anchor="t" bIns="91425" lIns="91425" rIns="91425" tIns="91425">
            <a:noAutofit/>
          </a:bodyPr>
          <a:lstStyle/>
          <a:p>
            <a:pPr lvl="0" rtl="0" algn="ctr">
              <a:spcBef>
                <a:spcPts val="0"/>
              </a:spcBef>
              <a:buNone/>
            </a:pPr>
            <a:r>
              <a:rPr lang="en-GB" sz="5400">
                <a:solidFill>
                  <a:srgbClr val="FFFFFF"/>
                </a:solidFill>
                <a:latin typeface="Open Sans"/>
                <a:ea typeface="Open Sans"/>
                <a:cs typeface="Open Sans"/>
                <a:sym typeface="Open Sans"/>
              </a:rPr>
              <a:t>Hoe is het ontwerp tot stand gekomen?</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1177F"/>
        </a:solidFill>
      </p:bgPr>
    </p:bg>
    <p:spTree>
      <p:nvGrpSpPr>
        <p:cNvPr id="129" name="Shape 129"/>
        <p:cNvGrpSpPr/>
        <p:nvPr/>
      </p:nvGrpSpPr>
      <p:grpSpPr>
        <a:xfrm>
          <a:off x="0" y="0"/>
          <a:ext cx="0" cy="0"/>
          <a:chOff x="0" y="0"/>
          <a:chExt cx="0" cy="0"/>
        </a:xfrm>
      </p:grpSpPr>
      <p:sp>
        <p:nvSpPr>
          <p:cNvPr id="130" name="Shape 130"/>
          <p:cNvSpPr txBox="1"/>
          <p:nvPr>
            <p:ph type="title"/>
          </p:nvPr>
        </p:nvSpPr>
        <p:spPr>
          <a:xfrm>
            <a:off x="-12" y="556025"/>
            <a:ext cx="9144000" cy="770400"/>
          </a:xfrm>
          <a:prstGeom prst="rect">
            <a:avLst/>
          </a:prstGeom>
        </p:spPr>
        <p:txBody>
          <a:bodyPr anchorCtr="0" anchor="t" bIns="91425" lIns="91425" rIns="91425" tIns="91425">
            <a:noAutofit/>
          </a:bodyPr>
          <a:lstStyle/>
          <a:p>
            <a:pPr lvl="0" rtl="0" algn="ctr">
              <a:spcBef>
                <a:spcPts val="0"/>
              </a:spcBef>
              <a:buNone/>
            </a:pPr>
            <a:r>
              <a:rPr lang="en-GB" sz="3600">
                <a:solidFill>
                  <a:srgbClr val="FFFFFF"/>
                </a:solidFill>
                <a:latin typeface="Open Sans"/>
                <a:ea typeface="Open Sans"/>
                <a:cs typeface="Open Sans"/>
                <a:sym typeface="Open Sans"/>
              </a:rPr>
              <a:t>A/B test beste homepagina</a:t>
            </a:r>
          </a:p>
        </p:txBody>
      </p:sp>
      <p:pic>
        <p:nvPicPr>
          <p:cNvPr id="131" name="Shape 131"/>
          <p:cNvPicPr preferRelativeResize="0"/>
          <p:nvPr/>
        </p:nvPicPr>
        <p:blipFill>
          <a:blip r:embed="rId3">
            <a:alphaModFix/>
          </a:blip>
          <a:stretch>
            <a:fillRect/>
          </a:stretch>
        </p:blipFill>
        <p:spPr>
          <a:xfrm>
            <a:off x="296450" y="2344975"/>
            <a:ext cx="4867149" cy="1993800"/>
          </a:xfrm>
          <a:prstGeom prst="rect">
            <a:avLst/>
          </a:prstGeom>
          <a:noFill/>
          <a:ln>
            <a:noFill/>
          </a:ln>
        </p:spPr>
      </p:pic>
      <p:pic>
        <p:nvPicPr>
          <p:cNvPr id="132" name="Shape 132"/>
          <p:cNvPicPr preferRelativeResize="0"/>
          <p:nvPr/>
        </p:nvPicPr>
        <p:blipFill>
          <a:blip r:embed="rId4">
            <a:alphaModFix/>
          </a:blip>
          <a:stretch>
            <a:fillRect/>
          </a:stretch>
        </p:blipFill>
        <p:spPr>
          <a:xfrm>
            <a:off x="5999487" y="2008375"/>
            <a:ext cx="2714625" cy="2667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1177F"/>
        </a:solidFill>
      </p:bgPr>
    </p:bg>
    <p:spTree>
      <p:nvGrpSpPr>
        <p:cNvPr id="136" name="Shape 136"/>
        <p:cNvGrpSpPr/>
        <p:nvPr/>
      </p:nvGrpSpPr>
      <p:grpSpPr>
        <a:xfrm>
          <a:off x="0" y="0"/>
          <a:ext cx="0" cy="0"/>
          <a:chOff x="0" y="0"/>
          <a:chExt cx="0" cy="0"/>
        </a:xfrm>
      </p:grpSpPr>
      <p:sp>
        <p:nvSpPr>
          <p:cNvPr id="137" name="Shape 137"/>
          <p:cNvSpPr txBox="1"/>
          <p:nvPr>
            <p:ph type="title"/>
          </p:nvPr>
        </p:nvSpPr>
        <p:spPr>
          <a:xfrm>
            <a:off x="-12" y="556025"/>
            <a:ext cx="9144000" cy="770400"/>
          </a:xfrm>
          <a:prstGeom prst="rect">
            <a:avLst/>
          </a:prstGeom>
        </p:spPr>
        <p:txBody>
          <a:bodyPr anchorCtr="0" anchor="t" bIns="91425" lIns="91425" rIns="91425" tIns="91425">
            <a:noAutofit/>
          </a:bodyPr>
          <a:lstStyle/>
          <a:p>
            <a:pPr lvl="0" rtl="0" algn="ctr">
              <a:spcBef>
                <a:spcPts val="0"/>
              </a:spcBef>
              <a:buNone/>
            </a:pPr>
            <a:r>
              <a:rPr lang="en-GB" sz="3600">
                <a:solidFill>
                  <a:srgbClr val="FFFFFF"/>
                </a:solidFill>
                <a:latin typeface="Open Sans"/>
                <a:ea typeface="Open Sans"/>
                <a:cs typeface="Open Sans"/>
                <a:sym typeface="Open Sans"/>
              </a:rPr>
              <a:t>A/B test beste homepagina</a:t>
            </a:r>
          </a:p>
        </p:txBody>
      </p:sp>
      <p:pic>
        <p:nvPicPr>
          <p:cNvPr id="138" name="Shape 138"/>
          <p:cNvPicPr preferRelativeResize="0"/>
          <p:nvPr/>
        </p:nvPicPr>
        <p:blipFill>
          <a:blip r:embed="rId3">
            <a:alphaModFix/>
          </a:blip>
          <a:stretch>
            <a:fillRect/>
          </a:stretch>
        </p:blipFill>
        <p:spPr>
          <a:xfrm>
            <a:off x="1944933" y="1652524"/>
            <a:ext cx="5254150" cy="31459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1177F"/>
        </a:solidFill>
      </p:bgPr>
    </p:bg>
    <p:spTree>
      <p:nvGrpSpPr>
        <p:cNvPr id="142" name="Shape 142"/>
        <p:cNvGrpSpPr/>
        <p:nvPr/>
      </p:nvGrpSpPr>
      <p:grpSpPr>
        <a:xfrm>
          <a:off x="0" y="0"/>
          <a:ext cx="0" cy="0"/>
          <a:chOff x="0" y="0"/>
          <a:chExt cx="0" cy="0"/>
        </a:xfrm>
      </p:grpSpPr>
      <p:sp>
        <p:nvSpPr>
          <p:cNvPr id="143" name="Shape 143"/>
          <p:cNvSpPr txBox="1"/>
          <p:nvPr/>
        </p:nvSpPr>
        <p:spPr>
          <a:xfrm>
            <a:off x="0" y="1929150"/>
            <a:ext cx="9144000" cy="1285200"/>
          </a:xfrm>
          <a:prstGeom prst="rect">
            <a:avLst/>
          </a:prstGeom>
          <a:noFill/>
          <a:ln>
            <a:noFill/>
          </a:ln>
        </p:spPr>
        <p:txBody>
          <a:bodyPr anchorCtr="0" anchor="ctr" bIns="91425" lIns="91425" rIns="91425" tIns="91425">
            <a:noAutofit/>
          </a:bodyPr>
          <a:lstStyle/>
          <a:p>
            <a:pPr lvl="0" rtl="0" algn="ctr">
              <a:spcBef>
                <a:spcPts val="0"/>
              </a:spcBef>
              <a:buNone/>
            </a:pPr>
            <a:r>
              <a:rPr lang="en-GB" sz="4800">
                <a:solidFill>
                  <a:srgbClr val="FFFFFF"/>
                </a:solidFill>
                <a:latin typeface="Open Sans"/>
                <a:ea typeface="Open Sans"/>
                <a:cs typeface="Open Sans"/>
                <a:sym typeface="Open Sans"/>
              </a:rPr>
              <a:t>Testontwerp</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1177F"/>
        </a:solidFill>
      </p:bgPr>
    </p:bg>
    <p:spTree>
      <p:nvGrpSpPr>
        <p:cNvPr id="147" name="Shape 147"/>
        <p:cNvGrpSpPr/>
        <p:nvPr/>
      </p:nvGrpSpPr>
      <p:grpSpPr>
        <a:xfrm>
          <a:off x="0" y="0"/>
          <a:ext cx="0" cy="0"/>
          <a:chOff x="0" y="0"/>
          <a:chExt cx="0" cy="0"/>
        </a:xfrm>
      </p:grpSpPr>
      <p:sp>
        <p:nvSpPr>
          <p:cNvPr id="148" name="Shape 148"/>
          <p:cNvSpPr txBox="1"/>
          <p:nvPr/>
        </p:nvSpPr>
        <p:spPr>
          <a:xfrm>
            <a:off x="0" y="1929150"/>
            <a:ext cx="9144000" cy="1285200"/>
          </a:xfrm>
          <a:prstGeom prst="rect">
            <a:avLst/>
          </a:prstGeom>
          <a:noFill/>
          <a:ln>
            <a:noFill/>
          </a:ln>
        </p:spPr>
        <p:txBody>
          <a:bodyPr anchorCtr="0" anchor="ctr" bIns="91425" lIns="91425" rIns="91425" tIns="91425">
            <a:noAutofit/>
          </a:bodyPr>
          <a:lstStyle/>
          <a:p>
            <a:pPr lvl="0" rtl="0" algn="ctr">
              <a:spcBef>
                <a:spcPts val="0"/>
              </a:spcBef>
              <a:buNone/>
            </a:pPr>
            <a:r>
              <a:rPr lang="en-GB" sz="4800">
                <a:solidFill>
                  <a:srgbClr val="FFFFFF"/>
                </a:solidFill>
                <a:latin typeface="Open Sans"/>
                <a:ea typeface="Open Sans"/>
                <a:cs typeface="Open Sans"/>
                <a:sym typeface="Open Sans"/>
              </a:rPr>
              <a:t>Prototype</a:t>
            </a:r>
          </a:p>
        </p:txBody>
      </p:sp>
      <p:sp>
        <p:nvSpPr>
          <p:cNvPr id="149" name="Shape 149"/>
          <p:cNvSpPr txBox="1"/>
          <p:nvPr/>
        </p:nvSpPr>
        <p:spPr>
          <a:xfrm>
            <a:off x="38850" y="1448625"/>
            <a:ext cx="9066300" cy="1285200"/>
          </a:xfrm>
          <a:prstGeom prst="rect">
            <a:avLst/>
          </a:prstGeom>
          <a:noFill/>
          <a:ln>
            <a:noFill/>
          </a:ln>
        </p:spPr>
        <p:txBody>
          <a:bodyPr anchorCtr="0" anchor="ctr" bIns="91425" lIns="91425" rIns="91425" tIns="91425">
            <a:noAutofit/>
          </a:bodyPr>
          <a:lstStyle/>
          <a:p>
            <a:pPr lvl="0" rtl="0">
              <a:lnSpc>
                <a:spcPct val="115000"/>
              </a:lnSpc>
              <a:spcBef>
                <a:spcPts val="0"/>
              </a:spcBef>
              <a:buNone/>
            </a:pPr>
            <a:r>
              <a:t/>
            </a:r>
            <a:endParaRPr>
              <a:solidFill>
                <a:srgbClr val="FFFFFF"/>
              </a:solidFill>
              <a:latin typeface="Calibri"/>
              <a:ea typeface="Calibri"/>
              <a:cs typeface="Calibri"/>
              <a:sym typeface="Calibri"/>
            </a:endParaRPr>
          </a:p>
          <a:p>
            <a:pPr lvl="0" rtl="0">
              <a:lnSpc>
                <a:spcPct val="115000"/>
              </a:lnSpc>
              <a:spcBef>
                <a:spcPts val="0"/>
              </a:spcBef>
              <a:buNone/>
            </a:pPr>
            <a:r>
              <a:t/>
            </a:r>
            <a:endParaRPr sz="1100">
              <a:solidFill>
                <a:srgbClr val="FFFFFF"/>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1177F"/>
        </a:solidFill>
      </p:bgPr>
    </p:bg>
    <p:spTree>
      <p:nvGrpSpPr>
        <p:cNvPr id="153" name="Shape 153"/>
        <p:cNvGrpSpPr/>
        <p:nvPr/>
      </p:nvGrpSpPr>
      <p:grpSpPr>
        <a:xfrm>
          <a:off x="0" y="0"/>
          <a:ext cx="0" cy="0"/>
          <a:chOff x="0" y="0"/>
          <a:chExt cx="0" cy="0"/>
        </a:xfrm>
      </p:grpSpPr>
      <p:pic>
        <p:nvPicPr>
          <p:cNvPr id="154" name="Shape 154"/>
          <p:cNvPicPr preferRelativeResize="0"/>
          <p:nvPr/>
        </p:nvPicPr>
        <p:blipFill>
          <a:blip r:embed="rId3">
            <a:alphaModFix/>
          </a:blip>
          <a:stretch>
            <a:fillRect/>
          </a:stretch>
        </p:blipFill>
        <p:spPr>
          <a:xfrm>
            <a:off x="270937" y="152400"/>
            <a:ext cx="8602132" cy="48386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71185A"/>
        </a:solidFill>
      </p:bgPr>
    </p:bg>
    <p:spTree>
      <p:nvGrpSpPr>
        <p:cNvPr id="62" name="Shape 62"/>
        <p:cNvGrpSpPr/>
        <p:nvPr/>
      </p:nvGrpSpPr>
      <p:grpSpPr>
        <a:xfrm>
          <a:off x="0" y="0"/>
          <a:ext cx="0" cy="0"/>
          <a:chOff x="0" y="0"/>
          <a:chExt cx="0" cy="0"/>
        </a:xfrm>
      </p:grpSpPr>
      <p:sp>
        <p:nvSpPr>
          <p:cNvPr id="63" name="Shape 63"/>
          <p:cNvSpPr txBox="1"/>
          <p:nvPr>
            <p:ph type="title"/>
          </p:nvPr>
        </p:nvSpPr>
        <p:spPr>
          <a:xfrm>
            <a:off x="0" y="1288950"/>
            <a:ext cx="9144000" cy="2565600"/>
          </a:xfrm>
          <a:prstGeom prst="rect">
            <a:avLst/>
          </a:prstGeom>
        </p:spPr>
        <p:txBody>
          <a:bodyPr anchorCtr="0" anchor="t" bIns="91425" lIns="91425" rIns="91425" tIns="91425">
            <a:noAutofit/>
          </a:bodyPr>
          <a:lstStyle/>
          <a:p>
            <a:pPr lvl="0" algn="ctr">
              <a:spcBef>
                <a:spcPts val="0"/>
              </a:spcBef>
              <a:buNone/>
            </a:pPr>
            <a:r>
              <a:rPr lang="en-GB" sz="5400">
                <a:solidFill>
                  <a:srgbClr val="FFFFFF"/>
                </a:solidFill>
                <a:latin typeface="Open Sans"/>
                <a:ea typeface="Open Sans"/>
                <a:cs typeface="Open Sans"/>
                <a:sym typeface="Open Sans"/>
              </a:rPr>
              <a:t>Hoe kunnen we het boekingsformulier verbeteren?</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1177F"/>
        </a:solidFill>
      </p:bgPr>
    </p:bg>
    <p:spTree>
      <p:nvGrpSpPr>
        <p:cNvPr id="158" name="Shape 158"/>
        <p:cNvGrpSpPr/>
        <p:nvPr/>
      </p:nvGrpSpPr>
      <p:grpSpPr>
        <a:xfrm>
          <a:off x="0" y="0"/>
          <a:ext cx="0" cy="0"/>
          <a:chOff x="0" y="0"/>
          <a:chExt cx="0" cy="0"/>
        </a:xfrm>
      </p:grpSpPr>
      <p:pic>
        <p:nvPicPr>
          <p:cNvPr id="159" name="Shape 159"/>
          <p:cNvPicPr preferRelativeResize="0"/>
          <p:nvPr/>
        </p:nvPicPr>
        <p:blipFill>
          <a:blip r:embed="rId3">
            <a:alphaModFix/>
          </a:blip>
          <a:stretch>
            <a:fillRect/>
          </a:stretch>
        </p:blipFill>
        <p:spPr>
          <a:xfrm>
            <a:off x="270937" y="152400"/>
            <a:ext cx="8602132" cy="48386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1177F"/>
        </a:solidFill>
      </p:bgPr>
    </p:bg>
    <p:spTree>
      <p:nvGrpSpPr>
        <p:cNvPr id="163" name="Shape 163"/>
        <p:cNvGrpSpPr/>
        <p:nvPr/>
      </p:nvGrpSpPr>
      <p:grpSpPr>
        <a:xfrm>
          <a:off x="0" y="0"/>
          <a:ext cx="0" cy="0"/>
          <a:chOff x="0" y="0"/>
          <a:chExt cx="0" cy="0"/>
        </a:xfrm>
      </p:grpSpPr>
      <p:pic>
        <p:nvPicPr>
          <p:cNvPr id="164" name="Shape 164"/>
          <p:cNvPicPr preferRelativeResize="0"/>
          <p:nvPr/>
        </p:nvPicPr>
        <p:blipFill>
          <a:blip r:embed="rId3">
            <a:alphaModFix/>
          </a:blip>
          <a:stretch>
            <a:fillRect/>
          </a:stretch>
        </p:blipFill>
        <p:spPr>
          <a:xfrm>
            <a:off x="270937" y="152400"/>
            <a:ext cx="8602132" cy="48386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1177F"/>
        </a:solidFill>
      </p:bgPr>
    </p:bg>
    <p:spTree>
      <p:nvGrpSpPr>
        <p:cNvPr id="168" name="Shape 168"/>
        <p:cNvGrpSpPr/>
        <p:nvPr/>
      </p:nvGrpSpPr>
      <p:grpSpPr>
        <a:xfrm>
          <a:off x="0" y="0"/>
          <a:ext cx="0" cy="0"/>
          <a:chOff x="0" y="0"/>
          <a:chExt cx="0" cy="0"/>
        </a:xfrm>
      </p:grpSpPr>
      <p:pic>
        <p:nvPicPr>
          <p:cNvPr id="169" name="Shape 169"/>
          <p:cNvPicPr preferRelativeResize="0"/>
          <p:nvPr/>
        </p:nvPicPr>
        <p:blipFill>
          <a:blip r:embed="rId3">
            <a:alphaModFix/>
          </a:blip>
          <a:stretch>
            <a:fillRect/>
          </a:stretch>
        </p:blipFill>
        <p:spPr>
          <a:xfrm>
            <a:off x="270937" y="152400"/>
            <a:ext cx="8602132" cy="48386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1177F"/>
        </a:solidFill>
      </p:bgPr>
    </p:bg>
    <p:spTree>
      <p:nvGrpSpPr>
        <p:cNvPr id="173" name="Shape 173"/>
        <p:cNvGrpSpPr/>
        <p:nvPr/>
      </p:nvGrpSpPr>
      <p:grpSpPr>
        <a:xfrm>
          <a:off x="0" y="0"/>
          <a:ext cx="0" cy="0"/>
          <a:chOff x="0" y="0"/>
          <a:chExt cx="0" cy="0"/>
        </a:xfrm>
      </p:grpSpPr>
      <p:pic>
        <p:nvPicPr>
          <p:cNvPr id="174" name="Shape 174"/>
          <p:cNvPicPr preferRelativeResize="0"/>
          <p:nvPr/>
        </p:nvPicPr>
        <p:blipFill>
          <a:blip r:embed="rId3">
            <a:alphaModFix/>
          </a:blip>
          <a:stretch>
            <a:fillRect/>
          </a:stretch>
        </p:blipFill>
        <p:spPr>
          <a:xfrm>
            <a:off x="270937" y="152400"/>
            <a:ext cx="8602132" cy="48386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1177F"/>
        </a:solidFill>
      </p:bgPr>
    </p:bg>
    <p:spTree>
      <p:nvGrpSpPr>
        <p:cNvPr id="178" name="Shape 178"/>
        <p:cNvGrpSpPr/>
        <p:nvPr/>
      </p:nvGrpSpPr>
      <p:grpSpPr>
        <a:xfrm>
          <a:off x="0" y="0"/>
          <a:ext cx="0" cy="0"/>
          <a:chOff x="0" y="0"/>
          <a:chExt cx="0" cy="0"/>
        </a:xfrm>
      </p:grpSpPr>
      <p:sp>
        <p:nvSpPr>
          <p:cNvPr id="179" name="Shape 179"/>
          <p:cNvSpPr txBox="1"/>
          <p:nvPr/>
        </p:nvSpPr>
        <p:spPr>
          <a:xfrm>
            <a:off x="0" y="2022150"/>
            <a:ext cx="9144000" cy="1285200"/>
          </a:xfrm>
          <a:prstGeom prst="rect">
            <a:avLst/>
          </a:prstGeom>
          <a:noFill/>
          <a:ln>
            <a:noFill/>
          </a:ln>
        </p:spPr>
        <p:txBody>
          <a:bodyPr anchorCtr="0" anchor="ctr" bIns="91425" lIns="91425" rIns="91425" tIns="91425">
            <a:noAutofit/>
          </a:bodyPr>
          <a:lstStyle/>
          <a:p>
            <a:pPr lvl="0" rtl="0" algn="ctr">
              <a:spcBef>
                <a:spcPts val="0"/>
              </a:spcBef>
              <a:buNone/>
            </a:pPr>
            <a:r>
              <a:rPr lang="en-GB" sz="4800">
                <a:solidFill>
                  <a:srgbClr val="FFFFFF"/>
                </a:solidFill>
                <a:latin typeface="Open Sans"/>
                <a:ea typeface="Open Sans"/>
                <a:cs typeface="Open Sans"/>
                <a:sym typeface="Open Sans"/>
              </a:rPr>
              <a:t>Resultaten</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1177F"/>
        </a:solidFill>
      </p:bgPr>
    </p:bg>
    <p:spTree>
      <p:nvGrpSpPr>
        <p:cNvPr id="183" name="Shape 183"/>
        <p:cNvGrpSpPr/>
        <p:nvPr/>
      </p:nvGrpSpPr>
      <p:grpSpPr>
        <a:xfrm>
          <a:off x="0" y="0"/>
          <a:ext cx="0" cy="0"/>
          <a:chOff x="0" y="0"/>
          <a:chExt cx="0" cy="0"/>
        </a:xfrm>
      </p:grpSpPr>
      <p:sp>
        <p:nvSpPr>
          <p:cNvPr id="184" name="Shape 184"/>
          <p:cNvSpPr txBox="1"/>
          <p:nvPr/>
        </p:nvSpPr>
        <p:spPr>
          <a:xfrm>
            <a:off x="0" y="178175"/>
            <a:ext cx="9144000" cy="1285200"/>
          </a:xfrm>
          <a:prstGeom prst="rect">
            <a:avLst/>
          </a:prstGeom>
          <a:noFill/>
          <a:ln>
            <a:noFill/>
          </a:ln>
        </p:spPr>
        <p:txBody>
          <a:bodyPr anchorCtr="0" anchor="ctr" bIns="91425" lIns="91425" rIns="91425" tIns="91425">
            <a:noAutofit/>
          </a:bodyPr>
          <a:lstStyle/>
          <a:p>
            <a:pPr lvl="0" rtl="0" algn="l">
              <a:spcBef>
                <a:spcPts val="0"/>
              </a:spcBef>
              <a:buNone/>
            </a:pPr>
            <a:r>
              <a:t/>
            </a:r>
            <a:endParaRPr b="1" sz="4800">
              <a:solidFill>
                <a:srgbClr val="FFFFFF"/>
              </a:solidFill>
              <a:latin typeface="Open Sans"/>
              <a:ea typeface="Open Sans"/>
              <a:cs typeface="Open Sans"/>
              <a:sym typeface="Open Sans"/>
            </a:endParaRPr>
          </a:p>
        </p:txBody>
      </p:sp>
      <p:pic>
        <p:nvPicPr>
          <p:cNvPr descr="spssprint.png" id="185" name="Shape 185"/>
          <p:cNvPicPr preferRelativeResize="0"/>
          <p:nvPr/>
        </p:nvPicPr>
        <p:blipFill>
          <a:blip r:embed="rId3">
            <a:alphaModFix/>
          </a:blip>
          <a:stretch>
            <a:fillRect/>
          </a:stretch>
        </p:blipFill>
        <p:spPr>
          <a:xfrm>
            <a:off x="1547812" y="1471600"/>
            <a:ext cx="6048375" cy="2200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1177F"/>
        </a:solidFill>
      </p:bgPr>
    </p:bg>
    <p:spTree>
      <p:nvGrpSpPr>
        <p:cNvPr id="189" name="Shape 189"/>
        <p:cNvGrpSpPr/>
        <p:nvPr/>
      </p:nvGrpSpPr>
      <p:grpSpPr>
        <a:xfrm>
          <a:off x="0" y="0"/>
          <a:ext cx="0" cy="0"/>
          <a:chOff x="0" y="0"/>
          <a:chExt cx="0" cy="0"/>
        </a:xfrm>
      </p:grpSpPr>
      <p:pic>
        <p:nvPicPr>
          <p:cNvPr id="190" name="Shape 190"/>
          <p:cNvPicPr preferRelativeResize="0"/>
          <p:nvPr/>
        </p:nvPicPr>
        <p:blipFill>
          <a:blip r:embed="rId3">
            <a:alphaModFix/>
          </a:blip>
          <a:stretch>
            <a:fillRect/>
          </a:stretch>
        </p:blipFill>
        <p:spPr>
          <a:xfrm>
            <a:off x="2552700" y="570825"/>
            <a:ext cx="4038600" cy="2057400"/>
          </a:xfrm>
          <a:prstGeom prst="rect">
            <a:avLst/>
          </a:prstGeom>
          <a:noFill/>
          <a:ln>
            <a:noFill/>
          </a:ln>
        </p:spPr>
      </p:pic>
      <p:pic>
        <p:nvPicPr>
          <p:cNvPr id="191" name="Shape 191"/>
          <p:cNvPicPr preferRelativeResize="0"/>
          <p:nvPr/>
        </p:nvPicPr>
        <p:blipFill>
          <a:blip r:embed="rId4">
            <a:alphaModFix/>
          </a:blip>
          <a:stretch>
            <a:fillRect/>
          </a:stretch>
        </p:blipFill>
        <p:spPr>
          <a:xfrm>
            <a:off x="3223300" y="2979200"/>
            <a:ext cx="2697408" cy="14786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1177F"/>
        </a:solidFill>
      </p:bgPr>
    </p:bg>
    <p:spTree>
      <p:nvGrpSpPr>
        <p:cNvPr id="195" name="Shape 195"/>
        <p:cNvGrpSpPr/>
        <p:nvPr/>
      </p:nvGrpSpPr>
      <p:grpSpPr>
        <a:xfrm>
          <a:off x="0" y="0"/>
          <a:ext cx="0" cy="0"/>
          <a:chOff x="0" y="0"/>
          <a:chExt cx="0" cy="0"/>
        </a:xfrm>
      </p:grpSpPr>
      <p:sp>
        <p:nvSpPr>
          <p:cNvPr id="196" name="Shape 196"/>
          <p:cNvSpPr txBox="1"/>
          <p:nvPr/>
        </p:nvSpPr>
        <p:spPr>
          <a:xfrm>
            <a:off x="0" y="1929150"/>
            <a:ext cx="9144000" cy="1285200"/>
          </a:xfrm>
          <a:prstGeom prst="rect">
            <a:avLst/>
          </a:prstGeom>
          <a:noFill/>
          <a:ln>
            <a:noFill/>
          </a:ln>
        </p:spPr>
        <p:txBody>
          <a:bodyPr anchorCtr="0" anchor="ctr" bIns="91425" lIns="91425" rIns="91425" tIns="91425">
            <a:noAutofit/>
          </a:bodyPr>
          <a:lstStyle/>
          <a:p>
            <a:pPr lvl="0" rtl="0" algn="ctr">
              <a:spcBef>
                <a:spcPts val="0"/>
              </a:spcBef>
              <a:buNone/>
            </a:pPr>
            <a:r>
              <a:rPr lang="en-GB" sz="4800">
                <a:solidFill>
                  <a:srgbClr val="FFFFFF"/>
                </a:solidFill>
                <a:latin typeface="Open Sans"/>
                <a:ea typeface="Open Sans"/>
                <a:cs typeface="Open Sans"/>
                <a:sym typeface="Open Sans"/>
              </a:rPr>
              <a:t>Conclusie</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1177F"/>
        </a:solidFill>
      </p:bgPr>
    </p:bg>
    <p:spTree>
      <p:nvGrpSpPr>
        <p:cNvPr id="200" name="Shape 200"/>
        <p:cNvGrpSpPr/>
        <p:nvPr/>
      </p:nvGrpSpPr>
      <p:grpSpPr>
        <a:xfrm>
          <a:off x="0" y="0"/>
          <a:ext cx="0" cy="0"/>
          <a:chOff x="0" y="0"/>
          <a:chExt cx="0" cy="0"/>
        </a:xfrm>
      </p:grpSpPr>
      <p:sp>
        <p:nvSpPr>
          <p:cNvPr id="201" name="Shape 201"/>
          <p:cNvSpPr txBox="1"/>
          <p:nvPr/>
        </p:nvSpPr>
        <p:spPr>
          <a:xfrm>
            <a:off x="0" y="1929150"/>
            <a:ext cx="9144000" cy="1285200"/>
          </a:xfrm>
          <a:prstGeom prst="rect">
            <a:avLst/>
          </a:prstGeom>
          <a:noFill/>
          <a:ln>
            <a:noFill/>
          </a:ln>
        </p:spPr>
        <p:txBody>
          <a:bodyPr anchorCtr="0" anchor="ctr" bIns="91425" lIns="91425" rIns="91425" tIns="91425">
            <a:noAutofit/>
          </a:bodyPr>
          <a:lstStyle/>
          <a:p>
            <a:pPr lvl="0" rtl="0" algn="ctr">
              <a:spcBef>
                <a:spcPts val="0"/>
              </a:spcBef>
              <a:buNone/>
            </a:pPr>
            <a:r>
              <a:rPr lang="en-GB" sz="4800">
                <a:solidFill>
                  <a:srgbClr val="FFFFFF"/>
                </a:solidFill>
                <a:latin typeface="Open Sans"/>
                <a:ea typeface="Open Sans"/>
                <a:cs typeface="Open Sans"/>
                <a:sym typeface="Open Sans"/>
              </a:rPr>
              <a:t>Vragen</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1177F"/>
        </a:solidFill>
      </p:bgPr>
    </p:bg>
    <p:spTree>
      <p:nvGrpSpPr>
        <p:cNvPr id="67" name="Shape 67"/>
        <p:cNvGrpSpPr/>
        <p:nvPr/>
      </p:nvGrpSpPr>
      <p:grpSpPr>
        <a:xfrm>
          <a:off x="0" y="0"/>
          <a:ext cx="0" cy="0"/>
          <a:chOff x="0" y="0"/>
          <a:chExt cx="0" cy="0"/>
        </a:xfrm>
      </p:grpSpPr>
      <p:sp>
        <p:nvSpPr>
          <p:cNvPr id="68" name="Shape 68"/>
          <p:cNvSpPr txBox="1"/>
          <p:nvPr>
            <p:ph type="title"/>
          </p:nvPr>
        </p:nvSpPr>
        <p:spPr>
          <a:xfrm>
            <a:off x="0" y="1566450"/>
            <a:ext cx="9144000" cy="2010600"/>
          </a:xfrm>
          <a:prstGeom prst="rect">
            <a:avLst/>
          </a:prstGeom>
        </p:spPr>
        <p:txBody>
          <a:bodyPr anchorCtr="0" anchor="t" bIns="91425" lIns="91425" rIns="91425" tIns="91425">
            <a:noAutofit/>
          </a:bodyPr>
          <a:lstStyle/>
          <a:p>
            <a:pPr lvl="0" rtl="0" algn="ctr">
              <a:spcBef>
                <a:spcPts val="0"/>
              </a:spcBef>
              <a:buNone/>
            </a:pPr>
            <a:r>
              <a:rPr i="1" lang="en-GB" sz="4000">
                <a:solidFill>
                  <a:srgbClr val="FFFFFF"/>
                </a:solidFill>
                <a:latin typeface="Open Sans"/>
                <a:ea typeface="Open Sans"/>
                <a:cs typeface="Open Sans"/>
                <a:sym typeface="Open Sans"/>
              </a:rPr>
              <a:t>“Als ik een site bezoek, wil ik meteen weten wat deze site aanbiedt, zodat ik meteen </a:t>
            </a:r>
            <a:r>
              <a:rPr b="1" i="1" lang="en-GB" sz="4000">
                <a:solidFill>
                  <a:srgbClr val="FFFFFF"/>
                </a:solidFill>
                <a:latin typeface="Open Sans"/>
                <a:ea typeface="Open Sans"/>
                <a:cs typeface="Open Sans"/>
                <a:sym typeface="Open Sans"/>
              </a:rPr>
              <a:t>duidelijkheid</a:t>
            </a:r>
            <a:r>
              <a:rPr i="1" lang="en-GB" sz="4000">
                <a:solidFill>
                  <a:srgbClr val="FFFFFF"/>
                </a:solidFill>
                <a:latin typeface="Open Sans"/>
                <a:ea typeface="Open Sans"/>
                <a:cs typeface="Open Sans"/>
                <a:sym typeface="Open Sans"/>
              </a:rPr>
              <a:t> heb.”</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1177F"/>
        </a:solidFill>
      </p:bgPr>
    </p:bg>
    <p:spTree>
      <p:nvGrpSpPr>
        <p:cNvPr id="72" name="Shape 72"/>
        <p:cNvGrpSpPr/>
        <p:nvPr/>
      </p:nvGrpSpPr>
      <p:grpSpPr>
        <a:xfrm>
          <a:off x="0" y="0"/>
          <a:ext cx="0" cy="0"/>
          <a:chOff x="0" y="0"/>
          <a:chExt cx="0" cy="0"/>
        </a:xfrm>
      </p:grpSpPr>
      <p:sp>
        <p:nvSpPr>
          <p:cNvPr id="73" name="Shape 73"/>
          <p:cNvSpPr txBox="1"/>
          <p:nvPr>
            <p:ph type="title"/>
          </p:nvPr>
        </p:nvSpPr>
        <p:spPr>
          <a:xfrm>
            <a:off x="0" y="1566450"/>
            <a:ext cx="9144000" cy="2010600"/>
          </a:xfrm>
          <a:prstGeom prst="rect">
            <a:avLst/>
          </a:prstGeom>
        </p:spPr>
        <p:txBody>
          <a:bodyPr anchorCtr="0" anchor="t" bIns="91425" lIns="91425" rIns="91425" tIns="91425">
            <a:noAutofit/>
          </a:bodyPr>
          <a:lstStyle/>
          <a:p>
            <a:pPr lvl="0" rtl="0" algn="ctr">
              <a:spcBef>
                <a:spcPts val="0"/>
              </a:spcBef>
              <a:buNone/>
            </a:pPr>
            <a:r>
              <a:rPr i="1" lang="en-GB" sz="4000">
                <a:solidFill>
                  <a:srgbClr val="FFFFFF"/>
                </a:solidFill>
                <a:latin typeface="Open Sans"/>
                <a:ea typeface="Open Sans"/>
                <a:cs typeface="Open Sans"/>
                <a:sym typeface="Open Sans"/>
              </a:rPr>
              <a:t>“Als ik op vakantie ga, wil ik mijn volledige reis geboekt hebben, zodat ik </a:t>
            </a:r>
            <a:r>
              <a:rPr b="1" i="1" lang="en-GB" sz="4000">
                <a:solidFill>
                  <a:srgbClr val="FFFFFF"/>
                </a:solidFill>
                <a:latin typeface="Open Sans"/>
                <a:ea typeface="Open Sans"/>
                <a:cs typeface="Open Sans"/>
                <a:sym typeface="Open Sans"/>
              </a:rPr>
              <a:t>zonder stress</a:t>
            </a:r>
            <a:r>
              <a:rPr i="1" lang="en-GB" sz="4000">
                <a:solidFill>
                  <a:srgbClr val="FFFFFF"/>
                </a:solidFill>
                <a:latin typeface="Open Sans"/>
                <a:ea typeface="Open Sans"/>
                <a:cs typeface="Open Sans"/>
                <a:sym typeface="Open Sans"/>
              </a:rPr>
              <a:t> kan genieten.”</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1177F"/>
        </a:solidFill>
      </p:bgPr>
    </p:bg>
    <p:spTree>
      <p:nvGrpSpPr>
        <p:cNvPr id="77" name="Shape 77"/>
        <p:cNvGrpSpPr/>
        <p:nvPr/>
      </p:nvGrpSpPr>
      <p:grpSpPr>
        <a:xfrm>
          <a:off x="0" y="0"/>
          <a:ext cx="0" cy="0"/>
          <a:chOff x="0" y="0"/>
          <a:chExt cx="0" cy="0"/>
        </a:xfrm>
      </p:grpSpPr>
      <p:sp>
        <p:nvSpPr>
          <p:cNvPr id="78" name="Shape 78"/>
          <p:cNvSpPr txBox="1"/>
          <p:nvPr>
            <p:ph type="title"/>
          </p:nvPr>
        </p:nvSpPr>
        <p:spPr>
          <a:xfrm>
            <a:off x="0" y="1696050"/>
            <a:ext cx="9144000" cy="1751400"/>
          </a:xfrm>
          <a:prstGeom prst="rect">
            <a:avLst/>
          </a:prstGeom>
        </p:spPr>
        <p:txBody>
          <a:bodyPr anchorCtr="0" anchor="t" bIns="91425" lIns="91425" rIns="91425" tIns="91425">
            <a:noAutofit/>
          </a:bodyPr>
          <a:lstStyle/>
          <a:p>
            <a:pPr lvl="0" rtl="0" algn="ctr">
              <a:spcBef>
                <a:spcPts val="0"/>
              </a:spcBef>
              <a:buNone/>
            </a:pPr>
            <a:r>
              <a:rPr i="1" lang="en-GB" sz="3200">
                <a:solidFill>
                  <a:srgbClr val="FFFFFF"/>
                </a:solidFill>
                <a:latin typeface="Open Sans"/>
                <a:ea typeface="Open Sans"/>
                <a:cs typeface="Open Sans"/>
                <a:sym typeface="Open Sans"/>
              </a:rPr>
              <a:t>“</a:t>
            </a:r>
            <a:r>
              <a:rPr i="1" lang="en-GB" sz="3200">
                <a:solidFill>
                  <a:srgbClr val="FFFFFF"/>
                </a:solidFill>
                <a:latin typeface="Open Sans"/>
                <a:ea typeface="Open Sans"/>
                <a:cs typeface="Open Sans"/>
                <a:sym typeface="Open Sans"/>
              </a:rPr>
              <a:t>Als ik via Tinker Travel een reis boek, wil ik snel en gemakkelijk mijn koffers kunnen opgeven, zodat ik hier </a:t>
            </a:r>
            <a:r>
              <a:rPr b="1" i="1" lang="en-GB" sz="3200">
                <a:solidFill>
                  <a:srgbClr val="FFFFFF"/>
                </a:solidFill>
                <a:latin typeface="Open Sans"/>
                <a:ea typeface="Open Sans"/>
                <a:cs typeface="Open Sans"/>
                <a:sym typeface="Open Sans"/>
              </a:rPr>
              <a:t>niet teveel tijd</a:t>
            </a:r>
            <a:r>
              <a:rPr i="1" lang="en-GB" sz="3200">
                <a:solidFill>
                  <a:srgbClr val="FFFFFF"/>
                </a:solidFill>
                <a:latin typeface="Open Sans"/>
                <a:ea typeface="Open Sans"/>
                <a:cs typeface="Open Sans"/>
                <a:sym typeface="Open Sans"/>
              </a:rPr>
              <a:t> kwijt ben</a:t>
            </a:r>
            <a:r>
              <a:rPr i="1" lang="en-GB" sz="3200">
                <a:solidFill>
                  <a:srgbClr val="FFFFFF"/>
                </a:solidFill>
                <a:latin typeface="Open Sans"/>
                <a:ea typeface="Open Sans"/>
                <a:cs typeface="Open Sans"/>
                <a:sym typeface="Open Sans"/>
              </a:rPr>
              <a:t>”</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71185A"/>
        </a:solidFill>
      </p:bgPr>
    </p:bg>
    <p:spTree>
      <p:nvGrpSpPr>
        <p:cNvPr id="82" name="Shape 82"/>
        <p:cNvGrpSpPr/>
        <p:nvPr/>
      </p:nvGrpSpPr>
      <p:grpSpPr>
        <a:xfrm>
          <a:off x="0" y="0"/>
          <a:ext cx="0" cy="0"/>
          <a:chOff x="0" y="0"/>
          <a:chExt cx="0" cy="0"/>
        </a:xfrm>
      </p:grpSpPr>
      <p:sp>
        <p:nvSpPr>
          <p:cNvPr id="83" name="Shape 83"/>
          <p:cNvSpPr txBox="1"/>
          <p:nvPr>
            <p:ph type="title"/>
          </p:nvPr>
        </p:nvSpPr>
        <p:spPr>
          <a:xfrm>
            <a:off x="0" y="1288950"/>
            <a:ext cx="9144000" cy="2565600"/>
          </a:xfrm>
          <a:prstGeom prst="rect">
            <a:avLst/>
          </a:prstGeom>
        </p:spPr>
        <p:txBody>
          <a:bodyPr anchorCtr="0" anchor="t" bIns="91425" lIns="91425" rIns="91425" tIns="91425">
            <a:noAutofit/>
          </a:bodyPr>
          <a:lstStyle/>
          <a:p>
            <a:pPr lvl="0" rtl="0" algn="ctr">
              <a:spcBef>
                <a:spcPts val="0"/>
              </a:spcBef>
              <a:buNone/>
            </a:pPr>
            <a:r>
              <a:rPr lang="en-GB" sz="5400">
                <a:solidFill>
                  <a:srgbClr val="FFFFFF"/>
                </a:solidFill>
                <a:latin typeface="Open Sans"/>
                <a:ea typeface="Open Sans"/>
                <a:cs typeface="Open Sans"/>
                <a:sym typeface="Open Sans"/>
              </a:rPr>
              <a:t>Hoe kunnen we het boekingsformulier verbeteren?</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1"/>
        </a:solidFill>
      </p:bgPr>
    </p:bg>
    <p:spTree>
      <p:nvGrpSpPr>
        <p:cNvPr id="87" name="Shape 87"/>
        <p:cNvGrpSpPr/>
        <p:nvPr/>
      </p:nvGrpSpPr>
      <p:grpSpPr>
        <a:xfrm>
          <a:off x="0" y="0"/>
          <a:ext cx="0" cy="0"/>
          <a:chOff x="0" y="0"/>
          <a:chExt cx="0" cy="0"/>
        </a:xfrm>
      </p:grpSpPr>
      <p:pic>
        <p:nvPicPr>
          <p:cNvPr descr="20170323_143445.jpg" id="88" name="Shape 88"/>
          <p:cNvPicPr preferRelativeResize="0"/>
          <p:nvPr/>
        </p:nvPicPr>
        <p:blipFill>
          <a:blip r:embed="rId3">
            <a:alphaModFix/>
          </a:blip>
          <a:stretch>
            <a:fillRect/>
          </a:stretch>
        </p:blipFill>
        <p:spPr>
          <a:xfrm>
            <a:off x="2643187" y="0"/>
            <a:ext cx="3857626"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1177F"/>
        </a:solidFill>
      </p:bgPr>
    </p:bg>
    <p:spTree>
      <p:nvGrpSpPr>
        <p:cNvPr id="92" name="Shape 92"/>
        <p:cNvGrpSpPr/>
        <p:nvPr/>
      </p:nvGrpSpPr>
      <p:grpSpPr>
        <a:xfrm>
          <a:off x="0" y="0"/>
          <a:ext cx="0" cy="0"/>
          <a:chOff x="0" y="0"/>
          <a:chExt cx="0" cy="0"/>
        </a:xfrm>
      </p:grpSpPr>
      <p:sp>
        <p:nvSpPr>
          <p:cNvPr id="93" name="Shape 93"/>
          <p:cNvSpPr txBox="1"/>
          <p:nvPr>
            <p:ph type="title"/>
          </p:nvPr>
        </p:nvSpPr>
        <p:spPr>
          <a:xfrm>
            <a:off x="0" y="548325"/>
            <a:ext cx="9144000" cy="1281600"/>
          </a:xfrm>
          <a:prstGeom prst="rect">
            <a:avLst/>
          </a:prstGeom>
        </p:spPr>
        <p:txBody>
          <a:bodyPr anchorCtr="0" anchor="t" bIns="91425" lIns="91425" rIns="91425" tIns="91425">
            <a:noAutofit/>
          </a:bodyPr>
          <a:lstStyle/>
          <a:p>
            <a:pPr lvl="0" rtl="0" algn="ctr">
              <a:spcBef>
                <a:spcPts val="0"/>
              </a:spcBef>
              <a:buNone/>
            </a:pPr>
            <a:r>
              <a:rPr lang="en-GB" sz="3600">
                <a:solidFill>
                  <a:srgbClr val="FFFFFF"/>
                </a:solidFill>
                <a:latin typeface="Open Sans"/>
                <a:ea typeface="Open Sans"/>
                <a:cs typeface="Open Sans"/>
                <a:sym typeface="Open Sans"/>
              </a:rPr>
              <a:t>Het doel van de site is voor “First time users” </a:t>
            </a:r>
            <a:r>
              <a:rPr b="1" lang="en-GB" sz="3600">
                <a:solidFill>
                  <a:srgbClr val="FFFFFF"/>
                </a:solidFill>
                <a:latin typeface="Open Sans"/>
                <a:ea typeface="Open Sans"/>
                <a:cs typeface="Open Sans"/>
                <a:sym typeface="Open Sans"/>
              </a:rPr>
              <a:t>niet duidelijk</a:t>
            </a:r>
          </a:p>
        </p:txBody>
      </p:sp>
      <p:pic>
        <p:nvPicPr>
          <p:cNvPr id="94" name="Shape 94"/>
          <p:cNvPicPr preferRelativeResize="0"/>
          <p:nvPr/>
        </p:nvPicPr>
        <p:blipFill>
          <a:blip r:embed="rId3">
            <a:alphaModFix/>
          </a:blip>
          <a:stretch>
            <a:fillRect/>
          </a:stretch>
        </p:blipFill>
        <p:spPr>
          <a:xfrm>
            <a:off x="1628219" y="1829929"/>
            <a:ext cx="5887550" cy="31553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1177F"/>
        </a:solidFill>
      </p:bgPr>
    </p:bg>
    <p:spTree>
      <p:nvGrpSpPr>
        <p:cNvPr id="98" name="Shape 98"/>
        <p:cNvGrpSpPr/>
        <p:nvPr/>
      </p:nvGrpSpPr>
      <p:grpSpPr>
        <a:xfrm>
          <a:off x="0" y="0"/>
          <a:ext cx="0" cy="0"/>
          <a:chOff x="0" y="0"/>
          <a:chExt cx="0" cy="0"/>
        </a:xfrm>
      </p:grpSpPr>
      <p:sp>
        <p:nvSpPr>
          <p:cNvPr id="99" name="Shape 99"/>
          <p:cNvSpPr txBox="1"/>
          <p:nvPr>
            <p:ph type="title"/>
          </p:nvPr>
        </p:nvSpPr>
        <p:spPr>
          <a:xfrm>
            <a:off x="0" y="1744200"/>
            <a:ext cx="9144000" cy="1655100"/>
          </a:xfrm>
          <a:prstGeom prst="rect">
            <a:avLst/>
          </a:prstGeom>
        </p:spPr>
        <p:txBody>
          <a:bodyPr anchorCtr="0" anchor="t" bIns="91425" lIns="91425" rIns="91425" tIns="91425">
            <a:noAutofit/>
          </a:bodyPr>
          <a:lstStyle/>
          <a:p>
            <a:pPr lvl="0" rtl="0" algn="ctr">
              <a:spcBef>
                <a:spcPts val="0"/>
              </a:spcBef>
              <a:buNone/>
            </a:pPr>
            <a:r>
              <a:rPr lang="en-GB" sz="4800">
                <a:solidFill>
                  <a:srgbClr val="FFFFFF"/>
                </a:solidFill>
                <a:latin typeface="Open Sans"/>
                <a:ea typeface="Open Sans"/>
                <a:cs typeface="Open Sans"/>
                <a:sym typeface="Open Sans"/>
              </a:rPr>
              <a:t>Retour optie wordt </a:t>
            </a:r>
            <a:r>
              <a:rPr b="1" lang="en-GB" sz="4800">
                <a:solidFill>
                  <a:srgbClr val="FFFFFF"/>
                </a:solidFill>
                <a:latin typeface="Open Sans"/>
                <a:ea typeface="Open Sans"/>
                <a:cs typeface="Open Sans"/>
                <a:sym typeface="Open Sans"/>
              </a:rPr>
              <a:t>over het hoofd</a:t>
            </a:r>
            <a:r>
              <a:rPr lang="en-GB" sz="4800">
                <a:solidFill>
                  <a:srgbClr val="FFFFFF"/>
                </a:solidFill>
                <a:latin typeface="Open Sans"/>
                <a:ea typeface="Open Sans"/>
                <a:cs typeface="Open Sans"/>
                <a:sym typeface="Open Sans"/>
              </a:rPr>
              <a:t> gezien</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